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9" r:id="rId3"/>
    <p:sldId id="290" r:id="rId5"/>
    <p:sldId id="318" r:id="rId6"/>
    <p:sldId id="325" r:id="rId7"/>
    <p:sldId id="367" r:id="rId8"/>
    <p:sldId id="337" r:id="rId9"/>
    <p:sldId id="322" r:id="rId10"/>
    <p:sldId id="365" r:id="rId11"/>
    <p:sldId id="338" r:id="rId12"/>
    <p:sldId id="339" r:id="rId13"/>
    <p:sldId id="366" r:id="rId14"/>
    <p:sldId id="306" r:id="rId15"/>
    <p:sldId id="308" r:id="rId16"/>
    <p:sldId id="315" r:id="rId17"/>
    <p:sldId id="316" r:id="rId18"/>
    <p:sldId id="357" r:id="rId19"/>
    <p:sldId id="265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89299" autoAdjust="0"/>
  </p:normalViewPr>
  <p:slideViewPr>
    <p:cSldViewPr snapToGrid="0">
      <p:cViewPr>
        <p:scale>
          <a:sx n="80" d="100"/>
          <a:sy n="80" d="100"/>
        </p:scale>
        <p:origin x="528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基于兴趣感知消息传递GCN的推荐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000" dirty="0" smtClean="0"/>
          </a:p>
          <a:p>
            <a:endParaRPr lang="en-US" altLang="zh-CN" sz="1000" dirty="0" smtClean="0"/>
          </a:p>
          <a:p>
            <a:endParaRPr lang="en-US" altLang="zh-CN" sz="10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39347"/>
            <a:ext cx="12241168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10631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30629" y="1830111"/>
            <a:ext cx="1194416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Interest-aware Message-Passing GCN for Recommendation</a:t>
            </a:r>
            <a:r>
              <a:rPr lang="en-US" altLang="zh-CN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br>
              <a:rPr lang="en-US" altLang="zh-CN" sz="3600" dirty="0"/>
            </a:b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405765" y="4821555"/>
            <a:ext cx="1121346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WWW-2021)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68381" y="5358134"/>
            <a:ext cx="31210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Jia Wang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截屏2021-05-29 下午3.43.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785" y="2717165"/>
            <a:ext cx="10058400" cy="159575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816090" y="4326890"/>
            <a:ext cx="45243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Times New Roman Regular" panose="02020603050405020304" charset="0"/>
                <a:cs typeface="Times New Roman Regular" panose="02020603050405020304" charset="0"/>
              </a:rPr>
              <a:t>h</a:t>
            </a:r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</a:rPr>
              <a:t>ttps://github.com/liufancs/IMP_GCN</a:t>
            </a:r>
            <a:endParaRPr lang="zh-CN" altLang="en-US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4" name="图片 3" descr="截屏2021-05-29 下午4.14.36"/>
          <p:cNvPicPr>
            <a:picLocks noChangeAspect="1"/>
          </p:cNvPicPr>
          <p:nvPr/>
        </p:nvPicPr>
        <p:blipFill>
          <a:blip r:embed="rId1"/>
          <a:srcRect b="14578"/>
          <a:stretch>
            <a:fillRect/>
          </a:stretch>
        </p:blipFill>
        <p:spPr>
          <a:xfrm>
            <a:off x="1529715" y="1334770"/>
            <a:ext cx="9132570" cy="3467735"/>
          </a:xfrm>
          <a:prstGeom prst="rect">
            <a:avLst/>
          </a:prstGeom>
        </p:spPr>
      </p:pic>
      <p:pic>
        <p:nvPicPr>
          <p:cNvPr id="3" name="图片 2" descr="截屏2021-05-29 下午4.26.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40" y="4965700"/>
            <a:ext cx="4013200" cy="508000"/>
          </a:xfrm>
          <a:prstGeom prst="rect">
            <a:avLst/>
          </a:prstGeom>
        </p:spPr>
      </p:pic>
      <p:pic>
        <p:nvPicPr>
          <p:cNvPr id="7" name="图片 6" descr="截屏2021-05-29 下午4.26.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530" y="5003800"/>
            <a:ext cx="4292600" cy="469900"/>
          </a:xfrm>
          <a:prstGeom prst="rect">
            <a:avLst/>
          </a:prstGeom>
        </p:spPr>
      </p:pic>
      <p:pic>
        <p:nvPicPr>
          <p:cNvPr id="9" name="图片 8" descr="截屏2021-05-29 下午4.26.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40" y="5906135"/>
            <a:ext cx="4140200" cy="520700"/>
          </a:xfrm>
          <a:prstGeom prst="rect">
            <a:avLst/>
          </a:prstGeom>
        </p:spPr>
      </p:pic>
      <p:pic>
        <p:nvPicPr>
          <p:cNvPr id="10" name="图片 9" descr="截屏2021-05-29 下午4.26.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170" y="5906135"/>
            <a:ext cx="4229100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4" name="图片 3" descr="截屏2021-05-29 下午4.14.36"/>
          <p:cNvPicPr>
            <a:picLocks noChangeAspect="1"/>
          </p:cNvPicPr>
          <p:nvPr/>
        </p:nvPicPr>
        <p:blipFill>
          <a:blip r:embed="rId1"/>
          <a:srcRect b="14578"/>
          <a:stretch>
            <a:fillRect/>
          </a:stretch>
        </p:blipFill>
        <p:spPr>
          <a:xfrm>
            <a:off x="1529715" y="1334770"/>
            <a:ext cx="9132570" cy="3467735"/>
          </a:xfrm>
          <a:prstGeom prst="rect">
            <a:avLst/>
          </a:prstGeom>
        </p:spPr>
      </p:pic>
      <p:pic>
        <p:nvPicPr>
          <p:cNvPr id="5" name="图片 4" descr="截屏2021-05-29 下午4.27.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665" y="5313680"/>
            <a:ext cx="5016500" cy="54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3" name="图片 2" descr="截屏2021-05-29 下午4.28.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8405" y="1851660"/>
            <a:ext cx="10058400" cy="3561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图片 3" descr="截屏2021-05-29 下午4.28.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4815" y="1788160"/>
            <a:ext cx="6261735" cy="40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3" name="图片 2" descr="截屏2021-05-29 下午4.29.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1115" y="1409700"/>
            <a:ext cx="7049135" cy="496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3" name="图片 2" descr="截屏2021-05-29 下午4.30.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6995" y="2084705"/>
            <a:ext cx="6985635" cy="299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455" y="1257489"/>
            <a:ext cx="10515600" cy="588456"/>
          </a:xfrm>
        </p:spPr>
        <p:txBody>
          <a:bodyPr/>
          <a:lstStyle/>
          <a:p>
            <a:r>
              <a:rPr lang="en-US" altLang="zh-CN" sz="4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Conclusion</a:t>
            </a:r>
            <a:br>
              <a:rPr lang="zh-CN" alt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155700" y="2090420"/>
            <a:ext cx="9880600" cy="3692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  </a:t>
            </a:r>
            <a:r>
              <a:rPr lang="en-US" altLang="zh-CN">
                <a:latin typeface="Times New Roman Regular" panose="02020603050405020304" charset="0"/>
                <a:cs typeface="Times New Roman Regular" panose="02020603050405020304" charset="0"/>
              </a:rPr>
              <a:t> </a:t>
            </a:r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</a:rPr>
              <a:t>In this work, we argued that exploiting high-order node indiscriminately would introduce negative information into the embedding propagation in the GCN-based recommendation models, causing the performance degradation when stacking more layers. We presented a IMP-GCN model which learns user and item embeddings by performing high-order graph convolution inside subgraphs. The subgraphs are formed by a designed subgraph generation algorithm that groups users with similar interests and their interacted items into the same graph. In IMP-GCN, the embedding of a node learned in a subgraph only contributes to the embedding learning of other nodes in this subgraph. In this way, IMP-GCN can effectively avoid taking the noisy information into the embedding learning. Experiments on large-scale real-world datasets demonstrate that IMP-GCN can gain improvements by stacking more layers to exploit information from higher-order neighbors, and achieve the state-of-the-art performance. The advantages of IMP-GCN indicate the importance of distinguishing high-order neighbors on tackling the over-smoothing problem in GCN models. We believe the insights in this study can shed light on the further development of graph-based recommendation models.</a:t>
            </a:r>
            <a:endParaRPr lang="zh-CN" altLang="en-US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sz="8000" b="0" dirty="0" smtClean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-129211" y="1017284"/>
            <a:ext cx="12204000" cy="4511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3" y="1879468"/>
            <a:ext cx="4807712" cy="323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文本框 21"/>
          <p:cNvSpPr txBox="1"/>
          <p:nvPr/>
        </p:nvSpPr>
        <p:spPr>
          <a:xfrm>
            <a:off x="5734788" y="2184084"/>
            <a:ext cx="3657600" cy="25533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Introduction</a:t>
            </a:r>
            <a:endParaRPr lang="en-US" altLang="zh-CN" sz="4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Approach</a:t>
            </a:r>
            <a:endParaRPr lang="en-US" altLang="zh-CN" sz="4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Experiments</a:t>
            </a:r>
            <a:endParaRPr lang="en-US" altLang="zh-CN" sz="4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 Conclusion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4360" y="1869440"/>
            <a:ext cx="1123886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</a:t>
            </a:r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</a:rPr>
              <a:t>We step into the over-smoothing problem in existing GCN-based recommendation models and point out an overlooked factor:</a:t>
            </a:r>
            <a:endParaRPr lang="zh-CN" altLang="en-US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endParaRPr lang="zh-CN" altLang="en-US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• </a:t>
            </a:r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</a:rPr>
              <a:t>exploiting high-order neighbors indiscriminately makes the embeddings of users with dissimilar interests to be similar.</a:t>
            </a:r>
            <a:endParaRPr lang="zh-CN" altLang="en-US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endParaRPr lang="zh-CN" altLang="en-US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</a:rPr>
              <a:t>• We propose an IMP-GCN model which exploits high-order neighbors from the same subgraph, in which the user nodes share more similar interests than those in other </a:t>
            </a:r>
            <a:r>
              <a:rPr lang="zh-CN" altLang="en-US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subgraphs</a:t>
            </a:r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</a:rPr>
              <a:t>. It is proved to be effective on alleviating the over-smoothing problem.</a:t>
            </a:r>
            <a:endParaRPr lang="zh-CN" altLang="en-US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endParaRPr lang="zh-CN" altLang="en-US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</a:rPr>
              <a:t>• We design a </a:t>
            </a:r>
            <a:r>
              <a:rPr lang="zh-CN" altLang="en-US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subgraph generation module</a:t>
            </a:r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</a:rPr>
              <a:t> to group users and generate subgraphs from the </a:t>
            </a:r>
            <a:r>
              <a:rPr lang="zh-CN" altLang="en-US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user-item bipartite graph</a:t>
            </a:r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</a:rPr>
              <a:t> by considering users features and graph structure information.</a:t>
            </a:r>
            <a:endParaRPr lang="zh-CN" altLang="en-US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endParaRPr lang="zh-CN" altLang="en-US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</a:rPr>
              <a:t>• We conduct empirical studies on three benchmark datasets to evaluate the proposed IPM-GCN model. Results show that IPM_GCN can gain improvement by stacking more layers and learn better user/item embeddings, and thus outperforms the SOTA GCN-based recommendation models with a large margin.</a:t>
            </a:r>
            <a:endParaRPr lang="zh-CN" altLang="en-US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7410203" y="4453247"/>
            <a:ext cx="3966358" cy="926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截屏2021-05-29 下午4.11.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020" y="1788795"/>
            <a:ext cx="5461000" cy="1651000"/>
          </a:xfrm>
          <a:prstGeom prst="rect">
            <a:avLst/>
          </a:prstGeom>
        </p:spPr>
      </p:pic>
      <p:pic>
        <p:nvPicPr>
          <p:cNvPr id="6" name="图片 5" descr="截屏2021-05-29 下午4.12.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10" y="3538220"/>
            <a:ext cx="4925060" cy="1132205"/>
          </a:xfrm>
          <a:prstGeom prst="rect">
            <a:avLst/>
          </a:prstGeom>
        </p:spPr>
      </p:pic>
      <p:pic>
        <p:nvPicPr>
          <p:cNvPr id="7" name="图片 6" descr="截屏2021-05-29 下午4.12.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20" y="4670425"/>
            <a:ext cx="5130800" cy="990600"/>
          </a:xfrm>
          <a:prstGeom prst="rect">
            <a:avLst/>
          </a:prstGeom>
        </p:spPr>
      </p:pic>
      <p:pic>
        <p:nvPicPr>
          <p:cNvPr id="9" name="图片 8" descr="截屏2021-05-29 下午5.28.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050" y="1687830"/>
            <a:ext cx="5951220" cy="4368165"/>
          </a:xfrm>
          <a:prstGeom prst="rect">
            <a:avLst/>
          </a:prstGeom>
        </p:spPr>
      </p:pic>
      <p:pic>
        <p:nvPicPr>
          <p:cNvPr id="10" name="图片 9" descr="截屏2021-05-29 下午9.09.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370" y="1375410"/>
            <a:ext cx="1130300" cy="292100"/>
          </a:xfrm>
          <a:prstGeom prst="rect">
            <a:avLst/>
          </a:prstGeom>
        </p:spPr>
      </p:pic>
      <p:pic>
        <p:nvPicPr>
          <p:cNvPr id="11" name="图片 10" descr="截屏2021-05-29 下午9.10.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740" y="1363345"/>
            <a:ext cx="11430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7410203" y="4453247"/>
            <a:ext cx="3966358" cy="926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截屏2021-05-29 下午4.11.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020" y="1788795"/>
            <a:ext cx="5461000" cy="1651000"/>
          </a:xfrm>
          <a:prstGeom prst="rect">
            <a:avLst/>
          </a:prstGeom>
        </p:spPr>
      </p:pic>
      <p:pic>
        <p:nvPicPr>
          <p:cNvPr id="6" name="图片 5" descr="截屏2021-05-29 下午4.12.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90" y="3489325"/>
            <a:ext cx="4925060" cy="1132205"/>
          </a:xfrm>
          <a:prstGeom prst="rect">
            <a:avLst/>
          </a:prstGeom>
        </p:spPr>
      </p:pic>
      <p:pic>
        <p:nvPicPr>
          <p:cNvPr id="7" name="图片 6" descr="截屏2021-05-29 下午4.12.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20" y="4670425"/>
            <a:ext cx="5130800" cy="990600"/>
          </a:xfrm>
          <a:prstGeom prst="rect">
            <a:avLst/>
          </a:prstGeom>
        </p:spPr>
      </p:pic>
      <p:pic>
        <p:nvPicPr>
          <p:cNvPr id="8" name="图片 7" descr="截屏2021-05-29 下午4.13.19"/>
          <p:cNvPicPr>
            <a:picLocks noChangeAspect="1"/>
          </p:cNvPicPr>
          <p:nvPr/>
        </p:nvPicPr>
        <p:blipFill>
          <a:blip r:embed="rId4"/>
          <a:srcRect t="3240" b="2585"/>
          <a:stretch>
            <a:fillRect/>
          </a:stretch>
        </p:blipFill>
        <p:spPr>
          <a:xfrm>
            <a:off x="6166485" y="1962785"/>
            <a:ext cx="5497830" cy="418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4" name="图片 3" descr="截屏2021-05-29 下午4.14.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450340"/>
            <a:ext cx="10058400" cy="4471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5" name="图片 4" descr="截屏2021-05-29 下午4.17.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" y="2566035"/>
            <a:ext cx="5346700" cy="2781300"/>
          </a:xfrm>
          <a:prstGeom prst="rect">
            <a:avLst/>
          </a:prstGeom>
        </p:spPr>
      </p:pic>
      <p:pic>
        <p:nvPicPr>
          <p:cNvPr id="7" name="图片 6" descr="截屏2021-05-29 下午4.18.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360" y="3363595"/>
            <a:ext cx="5397500" cy="1663700"/>
          </a:xfrm>
          <a:prstGeom prst="rect">
            <a:avLst/>
          </a:prstGeom>
        </p:spPr>
      </p:pic>
      <p:pic>
        <p:nvPicPr>
          <p:cNvPr id="11" name="图片 10" descr="截屏2021-05-29 下午9.10.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145" y="2172335"/>
            <a:ext cx="1143000" cy="393700"/>
          </a:xfrm>
          <a:prstGeom prst="rect">
            <a:avLst/>
          </a:prstGeom>
        </p:spPr>
      </p:pic>
      <p:pic>
        <p:nvPicPr>
          <p:cNvPr id="10" name="图片 9" descr="截屏2021-05-29 下午9.09.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340" y="2273935"/>
            <a:ext cx="1130300" cy="29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3" name="图片 2" descr="截屏2021-05-29 下午4.19.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260" y="2181860"/>
            <a:ext cx="4808855" cy="3884295"/>
          </a:xfrm>
          <a:prstGeom prst="rect">
            <a:avLst/>
          </a:prstGeom>
        </p:spPr>
      </p:pic>
      <p:pic>
        <p:nvPicPr>
          <p:cNvPr id="5" name="图片 4" descr="截屏2021-05-29 下午4.23.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575" y="2020570"/>
            <a:ext cx="4787900" cy="546100"/>
          </a:xfrm>
          <a:prstGeom prst="rect">
            <a:avLst/>
          </a:prstGeom>
        </p:spPr>
      </p:pic>
      <p:pic>
        <p:nvPicPr>
          <p:cNvPr id="6" name="图片 5" descr="截屏2021-05-29 下午4.24.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275" y="5353685"/>
            <a:ext cx="4508500" cy="825500"/>
          </a:xfrm>
          <a:prstGeom prst="rect">
            <a:avLst/>
          </a:prstGeom>
        </p:spPr>
      </p:pic>
      <p:pic>
        <p:nvPicPr>
          <p:cNvPr id="7" name="图片 6" descr="截屏2021-05-29 下午4.20.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150" y="3255010"/>
            <a:ext cx="1941830" cy="1872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3" name="图片 2" descr="截屏2021-05-29 下午4.19.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295" y="1448435"/>
            <a:ext cx="4808855" cy="3884295"/>
          </a:xfrm>
          <a:prstGeom prst="rect">
            <a:avLst/>
          </a:prstGeom>
        </p:spPr>
      </p:pic>
      <p:pic>
        <p:nvPicPr>
          <p:cNvPr id="4" name="图片 3" descr="截屏2021-05-29 下午4.20.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150" y="3255010"/>
            <a:ext cx="1941830" cy="1872615"/>
          </a:xfrm>
          <a:prstGeom prst="rect">
            <a:avLst/>
          </a:prstGeom>
        </p:spPr>
      </p:pic>
      <p:pic>
        <p:nvPicPr>
          <p:cNvPr id="8" name="图片 7" descr="截屏2021-05-29 下午4.20.55"/>
          <p:cNvPicPr>
            <a:picLocks noChangeAspect="1"/>
          </p:cNvPicPr>
          <p:nvPr/>
        </p:nvPicPr>
        <p:blipFill>
          <a:blip r:embed="rId3"/>
          <a:srcRect t="8150"/>
          <a:stretch>
            <a:fillRect/>
          </a:stretch>
        </p:blipFill>
        <p:spPr>
          <a:xfrm>
            <a:off x="6436360" y="1331595"/>
            <a:ext cx="5334000" cy="1481455"/>
          </a:xfrm>
          <a:prstGeom prst="rect">
            <a:avLst/>
          </a:prstGeom>
        </p:spPr>
      </p:pic>
      <p:pic>
        <p:nvPicPr>
          <p:cNvPr id="9" name="图片 8" descr="截屏2021-05-29 下午4.21.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100" y="5127625"/>
            <a:ext cx="4457700" cy="762000"/>
          </a:xfrm>
          <a:prstGeom prst="rect">
            <a:avLst/>
          </a:prstGeom>
        </p:spPr>
      </p:pic>
      <p:pic>
        <p:nvPicPr>
          <p:cNvPr id="10" name="图片 9" descr="截屏2021-05-29 下午4.21.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600" y="6021070"/>
            <a:ext cx="40132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2751</Words>
  <Application>WPS 演示</Application>
  <PresentationFormat>宽屏</PresentationFormat>
  <Paragraphs>79</Paragraphs>
  <Slides>17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41" baseType="lpstr">
      <vt:lpstr>Arial</vt:lpstr>
      <vt:lpstr>方正书宋_GBK</vt:lpstr>
      <vt:lpstr>Wingdings</vt:lpstr>
      <vt:lpstr>Bahnschrift Condensed</vt:lpstr>
      <vt:lpstr>苹方-简</vt:lpstr>
      <vt:lpstr>Gill Sans Ultra Bold</vt:lpstr>
      <vt:lpstr>Times New Roman</vt:lpstr>
      <vt:lpstr>华康俪金黑W8(P)</vt:lpstr>
      <vt:lpstr>宋体</vt:lpstr>
      <vt:lpstr>仿宋</vt:lpstr>
      <vt:lpstr>方正仿宋_GBK</vt:lpstr>
      <vt:lpstr>汉仪书宋二KW</vt:lpstr>
      <vt:lpstr>楷体</vt:lpstr>
      <vt:lpstr>Times New Roman Regular</vt:lpstr>
      <vt:lpstr>汉仪楷体KW</vt:lpstr>
      <vt:lpstr>等线</vt:lpstr>
      <vt:lpstr>汉仪中等线KW</vt:lpstr>
      <vt:lpstr>微软雅黑</vt:lpstr>
      <vt:lpstr>汉仪旗黑</vt:lpstr>
      <vt:lpstr>宋体</vt:lpstr>
      <vt:lpstr>Arial Unicode MS</vt:lpstr>
      <vt:lpstr>BatangChe</vt:lpstr>
      <vt:lpstr>STIXGeneral</vt:lpstr>
      <vt:lpstr>Office 主题​​</vt:lpstr>
      <vt:lpstr>PowerPoint 演示文稿</vt:lpstr>
      <vt:lpstr>PowerPoint 演示文稿</vt:lpstr>
      <vt:lpstr>Introduction</vt:lpstr>
      <vt:lpstr>Approach</vt:lpstr>
      <vt:lpstr>Approach</vt:lpstr>
      <vt:lpstr>Approach</vt:lpstr>
      <vt:lpstr>Approach</vt:lpstr>
      <vt:lpstr>Approach</vt:lpstr>
      <vt:lpstr>Approach</vt:lpstr>
      <vt:lpstr>Approach</vt:lpstr>
      <vt:lpstr>Approach</vt:lpstr>
      <vt:lpstr>Experiments </vt:lpstr>
      <vt:lpstr>Experiments </vt:lpstr>
      <vt:lpstr>Experiments </vt:lpstr>
      <vt:lpstr>Experiments </vt:lpstr>
      <vt:lpstr>Conclusion  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wangjia</cp:lastModifiedBy>
  <cp:revision>1322</cp:revision>
  <dcterms:created xsi:type="dcterms:W3CDTF">2021-05-30T13:06:19Z</dcterms:created>
  <dcterms:modified xsi:type="dcterms:W3CDTF">2021-05-30T13:06:19Z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2052-3.6.0.5672</vt:lpwstr>
  </property>
</Properties>
</file>